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</p:sldMasterIdLst>
  <p:sldIdLst>
    <p:sldId id="256" r:id="rId5"/>
    <p:sldId id="257" r:id="rId6"/>
    <p:sldId id="258" r:id="rId7"/>
    <p:sldId id="259" r:id="rId8"/>
    <p:sldId id="260" r:id="rId9"/>
    <p:sldId id="282" r:id="rId10"/>
    <p:sldId id="262" r:id="rId11"/>
    <p:sldId id="284" r:id="rId12"/>
    <p:sldId id="264" r:id="rId13"/>
    <p:sldId id="283" r:id="rId14"/>
    <p:sldId id="266" r:id="rId15"/>
    <p:sldId id="285" r:id="rId16"/>
    <p:sldId id="268" r:id="rId17"/>
    <p:sldId id="286" r:id="rId18"/>
  </p:sldIdLst>
  <p:sldSz cx="12192000" cy="6858000"/>
  <p:notesSz cx="12192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0A6F99-8FD8-4131-B0A4-9BB3051E8268}" v="3" dt="2022-08-22T08:29:32.69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50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r Svensson" userId="280bfaad-d3a8-4620-a59e-9ccc1914b98e" providerId="ADAL" clId="{1B0A6F99-8FD8-4131-B0A4-9BB3051E8268}"/>
    <pc:docChg chg="custSel addSld delSld modSld modMainMaster">
      <pc:chgData name="Krister Svensson" userId="280bfaad-d3a8-4620-a59e-9ccc1914b98e" providerId="ADAL" clId="{1B0A6F99-8FD8-4131-B0A4-9BB3051E8268}" dt="2022-08-22T08:29:32.693" v="18"/>
      <pc:docMkLst>
        <pc:docMk/>
      </pc:docMkLst>
      <pc:sldChg chg="addSp delSp modSp mod modClrScheme chgLayout">
        <pc:chgData name="Krister Svensson" userId="280bfaad-d3a8-4620-a59e-9ccc1914b98e" providerId="ADAL" clId="{1B0A6F99-8FD8-4131-B0A4-9BB3051E8268}" dt="2022-08-22T08:27:58.304" v="15" actId="26606"/>
        <pc:sldMkLst>
          <pc:docMk/>
          <pc:sldMk cId="0" sldId="256"/>
        </pc:sldMkLst>
        <pc:spChg chg="mod ord">
          <ac:chgData name="Krister Svensson" userId="280bfaad-d3a8-4620-a59e-9ccc1914b98e" providerId="ADAL" clId="{1B0A6F99-8FD8-4131-B0A4-9BB3051E8268}" dt="2022-08-22T08:27:58.304" v="15" actId="26606"/>
          <ac:spMkLst>
            <pc:docMk/>
            <pc:sldMk cId="0" sldId="256"/>
            <ac:spMk id="2" creationId="{00000000-0000-0000-0000-000000000000}"/>
          </ac:spMkLst>
        </pc:spChg>
        <pc:spChg chg="del">
          <ac:chgData name="Krister Svensson" userId="280bfaad-d3a8-4620-a59e-9ccc1914b98e" providerId="ADAL" clId="{1B0A6F99-8FD8-4131-B0A4-9BB3051E8268}" dt="2022-08-22T08:27:41.953" v="2" actId="478"/>
          <ac:spMkLst>
            <pc:docMk/>
            <pc:sldMk cId="0" sldId="256"/>
            <ac:spMk id="3" creationId="{00000000-0000-0000-0000-000000000000}"/>
          </ac:spMkLst>
        </pc:spChg>
        <pc:spChg chg="add mod ord">
          <ac:chgData name="Krister Svensson" userId="280bfaad-d3a8-4620-a59e-9ccc1914b98e" providerId="ADAL" clId="{1B0A6F99-8FD8-4131-B0A4-9BB3051E8268}" dt="2022-08-22T08:27:58.304" v="15" actId="26606"/>
          <ac:spMkLst>
            <pc:docMk/>
            <pc:sldMk cId="0" sldId="256"/>
            <ac:spMk id="4" creationId="{6BA0C777-2054-E3E7-19AC-18052D1241EE}"/>
          </ac:spMkLst>
        </pc:spChg>
      </pc:sldChg>
      <pc:sldChg chg="addSp modSp">
        <pc:chgData name="Krister Svensson" userId="280bfaad-d3a8-4620-a59e-9ccc1914b98e" providerId="ADAL" clId="{1B0A6F99-8FD8-4131-B0A4-9BB3051E8268}" dt="2022-08-22T08:29:32.693" v="18"/>
        <pc:sldMkLst>
          <pc:docMk/>
          <pc:sldMk cId="0" sldId="257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57"/>
            <ac:spMk id="2" creationId="{00000000-0000-0000-0000-000000000000}"/>
          </ac:spMkLst>
        </pc:spChg>
        <pc:picChg chg="add mod">
          <ac:chgData name="Krister Svensson" userId="280bfaad-d3a8-4620-a59e-9ccc1914b98e" providerId="ADAL" clId="{1B0A6F99-8FD8-4131-B0A4-9BB3051E8268}" dt="2022-08-22T08:29:32.693" v="18"/>
          <ac:picMkLst>
            <pc:docMk/>
            <pc:sldMk cId="0" sldId="257"/>
            <ac:picMk id="3" creationId="{A149DEF8-7D05-D8CD-7EB7-B3FF156099D0}"/>
          </ac:picMkLst>
        </pc:picChg>
        <pc:picChg chg="add mod">
          <ac:chgData name="Krister Svensson" userId="280bfaad-d3a8-4620-a59e-9ccc1914b98e" providerId="ADAL" clId="{1B0A6F99-8FD8-4131-B0A4-9BB3051E8268}" dt="2022-08-22T08:29:32.693" v="18"/>
          <ac:picMkLst>
            <pc:docMk/>
            <pc:sldMk cId="0" sldId="257"/>
            <ac:picMk id="4" creationId="{F3F72125-D45D-4450-8316-E36A8EA4BDA9}"/>
          </ac:picMkLst>
        </pc:picChg>
        <pc:picChg chg="add mod">
          <ac:chgData name="Krister Svensson" userId="280bfaad-d3a8-4620-a59e-9ccc1914b98e" providerId="ADAL" clId="{1B0A6F99-8FD8-4131-B0A4-9BB3051E8268}" dt="2022-08-22T08:29:32.693" v="18"/>
          <ac:picMkLst>
            <pc:docMk/>
            <pc:sldMk cId="0" sldId="257"/>
            <ac:picMk id="5" creationId="{E85DAA1E-ACF4-A49F-4FFE-DD2C4FB6F64E}"/>
          </ac:picMkLst>
        </pc:picChg>
        <pc:picChg chg="add mod">
          <ac:chgData name="Krister Svensson" userId="280bfaad-d3a8-4620-a59e-9ccc1914b98e" providerId="ADAL" clId="{1B0A6F99-8FD8-4131-B0A4-9BB3051E8268}" dt="2022-08-22T08:29:32.693" v="18"/>
          <ac:picMkLst>
            <pc:docMk/>
            <pc:sldMk cId="0" sldId="257"/>
            <ac:picMk id="6" creationId="{F5473B55-C935-66D7-E312-4512D950BD52}"/>
          </ac:picMkLst>
        </pc:pic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58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59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0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1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2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2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3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3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4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4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5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5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6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6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7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8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Krister Svensson" userId="280bfaad-d3a8-4620-a59e-9ccc1914b98e" providerId="ADAL" clId="{1B0A6F99-8FD8-4131-B0A4-9BB3051E8268}" dt="2022-08-22T08:27:24.309" v="0"/>
        <pc:sldMkLst>
          <pc:docMk/>
          <pc:sldMk cId="0" sldId="269"/>
        </pc:sldMkLst>
        <pc:spChg chg="mod">
          <ac:chgData name="Krister Svensson" userId="280bfaad-d3a8-4620-a59e-9ccc1914b98e" providerId="ADAL" clId="{1B0A6F99-8FD8-4131-B0A4-9BB3051E8268}" dt="2022-08-22T08:27:24.309" v="0"/>
          <ac:spMkLst>
            <pc:docMk/>
            <pc:sldMk cId="0" sldId="269"/>
            <ac:spMk id="2" creationId="{00000000-0000-0000-0000-000000000000}"/>
          </ac:spMkLst>
        </pc:spChg>
      </pc:sldChg>
      <pc:sldChg chg="add del">
        <pc:chgData name="Krister Svensson" userId="280bfaad-d3a8-4620-a59e-9ccc1914b98e" providerId="ADAL" clId="{1B0A6F99-8FD8-4131-B0A4-9BB3051E8268}" dt="2022-08-22T08:28:34.055" v="17" actId="47"/>
        <pc:sldMkLst>
          <pc:docMk/>
          <pc:sldMk cId="0" sldId="270"/>
        </pc:sldMkLst>
      </pc:sldChg>
      <pc:sldMasterChg chg="modSldLayout">
        <pc:chgData name="Krister Svensson" userId="280bfaad-d3a8-4620-a59e-9ccc1914b98e" providerId="ADAL" clId="{1B0A6F99-8FD8-4131-B0A4-9BB3051E8268}" dt="2022-08-22T08:27:24.309" v="0"/>
        <pc:sldMasterMkLst>
          <pc:docMk/>
          <pc:sldMasterMk cId="2412308978" sldId="2147483666"/>
        </pc:sldMasterMkLst>
        <pc:sldLayoutChg chg="delSp">
          <pc:chgData name="Krister Svensson" userId="280bfaad-d3a8-4620-a59e-9ccc1914b98e" providerId="ADAL" clId="{1B0A6F99-8FD8-4131-B0A4-9BB3051E8268}" dt="2022-08-22T08:27:24.309" v="0"/>
          <pc:sldLayoutMkLst>
            <pc:docMk/>
            <pc:sldMasterMk cId="2412308978" sldId="2147483666"/>
            <pc:sldLayoutMk cId="2013746937" sldId="2147483683"/>
          </pc:sldLayoutMkLst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16" creationId="{00000000-0000-0000-0000-000000000000}"/>
            </ac:spMkLst>
          </pc:spChg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17" creationId="{00000000-0000-0000-0000-000000000000}"/>
            </ac:spMkLst>
          </pc:spChg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18" creationId="{00000000-0000-0000-0000-000000000000}"/>
            </ac:spMkLst>
          </pc:spChg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19" creationId="{00000000-0000-0000-0000-000000000000}"/>
            </ac:spMkLst>
          </pc:spChg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20" creationId="{00000000-0000-0000-0000-000000000000}"/>
            </ac:spMkLst>
          </pc:spChg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21" creationId="{00000000-0000-0000-0000-000000000000}"/>
            </ac:spMkLst>
          </pc:spChg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24" creationId="{00000000-0000-0000-0000-000000000000}"/>
            </ac:spMkLst>
          </pc:spChg>
          <pc:spChg chg="del">
            <ac:chgData name="Krister Svensson" userId="280bfaad-d3a8-4620-a59e-9ccc1914b98e" providerId="ADAL" clId="{1B0A6F99-8FD8-4131-B0A4-9BB3051E8268}" dt="2022-08-22T08:27:24.309" v="0"/>
            <ac:spMkLst>
              <pc:docMk/>
              <pc:sldMasterMk cId="2412308978" sldId="2147483666"/>
              <pc:sldLayoutMk cId="2013746937" sldId="2147483683"/>
              <ac:spMk id="25" creationId="{00000000-0000-0000-0000-000000000000}"/>
            </ac:spMkLst>
          </pc:sp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2013746937" sldId="2147483683"/>
              <ac:picMk id="22" creationId="{00000000-0000-0000-0000-000000000000}"/>
            </ac:picMkLst>
          </pc:pic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2013746937" sldId="2147483683"/>
              <ac:picMk id="23" creationId="{00000000-0000-0000-0000-000000000000}"/>
            </ac:picMkLst>
          </pc:pic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2013746937" sldId="2147483683"/>
              <ac:picMk id="26" creationId="{00000000-0000-0000-0000-000000000000}"/>
            </ac:picMkLst>
          </pc:pic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2013746937" sldId="2147483683"/>
              <ac:picMk id="27" creationId="{00000000-0000-0000-0000-000000000000}"/>
            </ac:picMkLst>
          </pc:picChg>
        </pc:sldLayoutChg>
        <pc:sldLayoutChg chg="delSp">
          <pc:chgData name="Krister Svensson" userId="280bfaad-d3a8-4620-a59e-9ccc1914b98e" providerId="ADAL" clId="{1B0A6F99-8FD8-4131-B0A4-9BB3051E8268}" dt="2022-08-22T08:27:24.309" v="0"/>
          <pc:sldLayoutMkLst>
            <pc:docMk/>
            <pc:sldMasterMk cId="2412308978" sldId="2147483666"/>
            <pc:sldLayoutMk cId="4175925409" sldId="2147483684"/>
          </pc:sldLayoutMkLst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4175925409" sldId="2147483684"/>
              <ac:picMk id="16" creationId="{00000000-0000-0000-0000-000000000000}"/>
            </ac:picMkLst>
          </pc:pic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4175925409" sldId="2147483684"/>
              <ac:picMk id="17" creationId="{00000000-0000-0000-0000-000000000000}"/>
            </ac:picMkLst>
          </pc:pic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4175925409" sldId="2147483684"/>
              <ac:picMk id="18" creationId="{00000000-0000-0000-0000-000000000000}"/>
            </ac:picMkLst>
          </pc:pic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4175925409" sldId="2147483684"/>
              <ac:picMk id="19" creationId="{00000000-0000-0000-0000-000000000000}"/>
            </ac:picMkLst>
          </pc:picChg>
          <pc:picChg chg="del">
            <ac:chgData name="Krister Svensson" userId="280bfaad-d3a8-4620-a59e-9ccc1914b98e" providerId="ADAL" clId="{1B0A6F99-8FD8-4131-B0A4-9BB3051E8268}" dt="2022-08-22T08:27:24.309" v="0"/>
            <ac:picMkLst>
              <pc:docMk/>
              <pc:sldMasterMk cId="2412308978" sldId="2147483666"/>
              <pc:sldLayoutMk cId="4175925409" sldId="2147483684"/>
              <ac:picMk id="20" creationId="{00000000-0000-0000-0000-00000000000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9217"/>
            <a:ext cx="1825538" cy="12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5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081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264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537321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/>
              <a:t>Klicka på ikonen för att infoga en bild.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00" y="5652000"/>
            <a:ext cx="1352250" cy="9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ista sida -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0" y="-43962"/>
            <a:ext cx="12192000" cy="5489185"/>
            <a:chOff x="0" y="0"/>
            <a:chExt cx="9144000" cy="5301208"/>
          </a:xfrm>
        </p:grpSpPr>
        <p:sp>
          <p:nvSpPr>
            <p:cNvPr id="2" name="Rektangel 1"/>
            <p:cNvSpPr/>
            <p:nvPr userDrawn="1"/>
          </p:nvSpPr>
          <p:spPr>
            <a:xfrm>
              <a:off x="0" y="0"/>
              <a:ext cx="9144000" cy="5301208"/>
            </a:xfrm>
            <a:prstGeom prst="rect">
              <a:avLst/>
            </a:prstGeom>
            <a:solidFill>
              <a:srgbClr val="008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  <p:sp>
          <p:nvSpPr>
            <p:cNvPr id="3" name="Rektangel 2"/>
            <p:cNvSpPr/>
            <p:nvPr userDrawn="1"/>
          </p:nvSpPr>
          <p:spPr>
            <a:xfrm>
              <a:off x="2519772" y="1196752"/>
              <a:ext cx="4104456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sp>
        <p:nvSpPr>
          <p:cNvPr id="5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791745" y="1988940"/>
            <a:ext cx="4511940" cy="1584077"/>
          </a:xfrm>
        </p:spPr>
        <p:txBody>
          <a:bodyPr/>
          <a:lstStyle>
            <a:lvl1pPr marL="0" indent="0">
              <a:buNone/>
              <a:defRPr lang="sv-SE" sz="1800" baseline="0" smtClean="0"/>
            </a:lvl1pPr>
          </a:lstStyle>
          <a:p>
            <a:r>
              <a:rPr lang="sv-SE" dirty="0"/>
              <a:t>För- och efternamn</a:t>
            </a:r>
            <a:br>
              <a:rPr lang="sv-SE" dirty="0"/>
            </a:br>
            <a:r>
              <a:rPr lang="sv-SE" dirty="0"/>
              <a:t>Telefon</a:t>
            </a:r>
            <a:br>
              <a:rPr lang="sv-SE" dirty="0"/>
            </a:br>
            <a:r>
              <a:rPr lang="sv-SE" dirty="0"/>
              <a:t>E-post 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791744" y="1340768"/>
            <a:ext cx="451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+mj-lt"/>
              </a:rPr>
              <a:t>Kontakt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00" y="5652000"/>
            <a:ext cx="1352250" cy="9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0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ista sida - hjär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14383" r="15189" b="42305"/>
          <a:stretch/>
        </p:blipFill>
        <p:spPr>
          <a:xfrm>
            <a:off x="-1" y="1"/>
            <a:ext cx="12192001" cy="542821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6" y="764704"/>
            <a:ext cx="5774388" cy="408223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5652000"/>
            <a:ext cx="1352250" cy="95175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xmlns="" id="{E6F87720-DE88-5F86-EB1A-4DBE903FD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00600" y="2133600"/>
            <a:ext cx="3024188" cy="863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accent1"/>
                </a:solidFill>
                <a:latin typeface="Lobster" panose="02000506000000020003" pitchFamily="2" charset="0"/>
              </a:defRPr>
            </a:lvl1pPr>
          </a:lstStyle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21743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Sista sida - hjär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t="14383" r="15189" b="42305"/>
          <a:stretch/>
        </p:blipFill>
        <p:spPr>
          <a:xfrm>
            <a:off x="-1" y="1"/>
            <a:ext cx="12192001" cy="5428211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56" y="764704"/>
            <a:ext cx="5774388" cy="4082235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5652000"/>
            <a:ext cx="1352250" cy="9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2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ista sida - hjär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0" t="14383" r="27894" b="42305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47" y="1196752"/>
            <a:ext cx="1737706" cy="1228481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xmlns="" id="{17BF5B1B-2D05-2A34-167F-105FB4B4A5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75" y="5616837"/>
            <a:ext cx="1352250" cy="952918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xmlns="" id="{BA7852C7-1095-1352-451F-3750B8E30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2646040"/>
            <a:ext cx="10972800" cy="1143000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chemeClr val="bg1"/>
                </a:solidFill>
                <a:latin typeface="Lobster" panose="02000506000000020003" pitchFamily="2" charset="0"/>
              </a:defRPr>
            </a:lvl1pPr>
          </a:lstStyle>
          <a:p>
            <a:r>
              <a:rPr lang="sv-SE" dirty="0"/>
              <a:t>Dagens ämne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xmlns="" id="{2E57B47B-205D-6684-54E7-35F2FE5CF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4005139"/>
            <a:ext cx="7488238" cy="12827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9761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67866" y="2409825"/>
            <a:ext cx="9856266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74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92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326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720001"/>
            <a:ext cx="2049186" cy="145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2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5379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10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00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460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461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4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520260"/>
            <a:ext cx="135794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51584" y="6356351"/>
            <a:ext cx="47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23392" y="6309344"/>
            <a:ext cx="1344149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36" y="6021288"/>
            <a:ext cx="1014188" cy="7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599" y="2646040"/>
            <a:ext cx="10972800" cy="1143000"/>
          </a:xfrm>
        </p:spPr>
        <p:txBody>
          <a:bodyPr vert="horz" lIns="0" tIns="12700" rIns="0" bIns="0" rtlCol="0" anchor="ctr">
            <a:normAutofit/>
          </a:bodyPr>
          <a:lstStyle/>
          <a:p>
            <a:pPr marL="2540">
              <a:lnSpc>
                <a:spcPct val="90000"/>
              </a:lnSpc>
              <a:spcBef>
                <a:spcPts val="100"/>
              </a:spcBef>
            </a:pPr>
            <a:r>
              <a:rPr lang="sv-SE" sz="4100" spc="-10" dirty="0"/>
              <a:t>Kommunfullmäktiges</a:t>
            </a:r>
          </a:p>
          <a:p>
            <a:pPr marL="2540">
              <a:lnSpc>
                <a:spcPct val="90000"/>
              </a:lnSpc>
            </a:pPr>
            <a:r>
              <a:rPr lang="sv-SE" sz="4100" dirty="0"/>
              <a:t>strategiska</a:t>
            </a:r>
            <a:r>
              <a:rPr lang="sv-SE" sz="4100" spc="-20" dirty="0"/>
              <a:t> </a:t>
            </a:r>
            <a:r>
              <a:rPr lang="sv-SE" sz="4100" dirty="0"/>
              <a:t>målområden</a:t>
            </a:r>
            <a:r>
              <a:rPr lang="sv-SE" sz="4100" spc="-10" dirty="0"/>
              <a:t> </a:t>
            </a:r>
            <a:r>
              <a:rPr lang="sv-SE" sz="4100" dirty="0"/>
              <a:t>och</a:t>
            </a:r>
            <a:r>
              <a:rPr lang="sv-SE" sz="4100" spc="-50" dirty="0"/>
              <a:t> </a:t>
            </a:r>
            <a:r>
              <a:rPr lang="sv-SE" sz="4100" dirty="0"/>
              <a:t>indikatorer</a:t>
            </a:r>
            <a:r>
              <a:rPr lang="sv-SE" sz="4100" spc="-35" dirty="0"/>
              <a:t> </a:t>
            </a:r>
            <a:r>
              <a:rPr lang="sv-SE" sz="4100" spc="-20" dirty="0" smtClean="0"/>
              <a:t>2024</a:t>
            </a:r>
            <a:endParaRPr lang="sv-SE" sz="4100" spc="-20" dirty="0"/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xmlns="" id="{6BA0C777-2054-E3E7-19AC-18052D124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5550" y="4005139"/>
            <a:ext cx="7488238" cy="1282700"/>
          </a:xfrm>
        </p:spPr>
        <p:txBody>
          <a:bodyPr>
            <a:normAutofit/>
          </a:bodyPr>
          <a:lstStyle/>
          <a:p>
            <a:r>
              <a:rPr lang="sv-SE" dirty="0" smtClean="0"/>
              <a:t>2024-03-28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</a:t>
            </a:r>
            <a:r>
              <a:rPr lang="sv-SE" spc="-85" dirty="0"/>
              <a:t> </a:t>
            </a:r>
            <a:r>
              <a:rPr lang="sv-SE" dirty="0"/>
              <a:t>och</a:t>
            </a:r>
            <a:r>
              <a:rPr lang="sv-SE" spc="-65" dirty="0"/>
              <a:t> </a:t>
            </a:r>
            <a:r>
              <a:rPr lang="sv-SE" spc="-10" dirty="0"/>
              <a:t>näringslivssamverkan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4" y="1676400"/>
            <a:ext cx="10503201" cy="289560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85800" y="4876800"/>
            <a:ext cx="541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Indikatorerna Invånare 17-24 år som varken arbetar eller studerar, andel (%) och Förvärvsarbetande dagbefolkning, antal går dock inte att följa då SCB avslutat statistikprodukten RAMS.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69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8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Ekonomi</a:t>
            </a:r>
            <a:r>
              <a:rPr spc="-40" dirty="0"/>
              <a:t> </a:t>
            </a:r>
            <a:r>
              <a:rPr dirty="0"/>
              <a:t>i</a:t>
            </a:r>
            <a:r>
              <a:rPr spc="-25" dirty="0"/>
              <a:t> </a:t>
            </a:r>
            <a:r>
              <a:rPr dirty="0"/>
              <a:t>balans</a:t>
            </a:r>
            <a:r>
              <a:rPr spc="-35" dirty="0"/>
              <a:t> </a:t>
            </a:r>
            <a:r>
              <a:rPr dirty="0"/>
              <a:t>för</a:t>
            </a:r>
            <a:r>
              <a:rPr spc="-25" dirty="0"/>
              <a:t> </a:t>
            </a:r>
            <a:r>
              <a:rPr dirty="0"/>
              <a:t>en</a:t>
            </a:r>
            <a:r>
              <a:rPr spc="-30" dirty="0"/>
              <a:t> </a:t>
            </a:r>
            <a:r>
              <a:rPr dirty="0"/>
              <a:t>hållbar</a:t>
            </a:r>
            <a:r>
              <a:rPr spc="-15" dirty="0"/>
              <a:t> </a:t>
            </a:r>
            <a:r>
              <a:rPr spc="-10" dirty="0"/>
              <a:t>utveckling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420367"/>
            <a:ext cx="2471928" cy="2194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76496" y="1452118"/>
            <a:ext cx="7682865" cy="3823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227965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Ronneby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bli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Sveriges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första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hållbara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Kommunens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verksamheter </a:t>
            </a:r>
            <a:r>
              <a:rPr sz="1400" dirty="0">
                <a:latin typeface="Arial"/>
                <a:cs typeface="Arial"/>
              </a:rPr>
              <a:t>bedrivs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effektivt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säkerställer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jämlik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hälsofrämjande </a:t>
            </a:r>
            <a:r>
              <a:rPr sz="1400" dirty="0">
                <a:latin typeface="Arial"/>
                <a:cs typeface="Arial"/>
              </a:rPr>
              <a:t>livskvalitet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liten miljöpåverkan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nu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framtiden.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Ekonomi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balans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både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förutsättning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och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effekt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hållbar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utveckling.</a:t>
            </a:r>
            <a:endParaRPr sz="1400" dirty="0">
              <a:latin typeface="Arial"/>
              <a:cs typeface="Arial"/>
            </a:endParaRPr>
          </a:p>
          <a:p>
            <a:pPr marL="356870" marR="78105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Behoven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välfärdstjänster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ökar.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Genom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god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ekonomisk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hushållning,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både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på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kort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lång </a:t>
            </a:r>
            <a:r>
              <a:rPr sz="1400" dirty="0">
                <a:latin typeface="Arial"/>
                <a:cs typeface="Arial"/>
              </a:rPr>
              <a:t>sikt,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skjuts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inte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finansieringen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välfärden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kommande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generationer.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klara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25" dirty="0">
                <a:latin typeface="Arial"/>
                <a:cs typeface="Arial"/>
              </a:rPr>
              <a:t> att </a:t>
            </a:r>
            <a:r>
              <a:rPr sz="1400" dirty="0">
                <a:latin typeface="Arial"/>
                <a:cs typeface="Arial"/>
              </a:rPr>
              <a:t>utföra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vårt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välfärdsuppdrag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kommunen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beroende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samverkan.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att </a:t>
            </a:r>
            <a:r>
              <a:rPr sz="1400" dirty="0">
                <a:latin typeface="Arial"/>
                <a:cs typeface="Arial"/>
              </a:rPr>
              <a:t>samverka,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både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inom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kommunkoncernen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externa </a:t>
            </a:r>
            <a:r>
              <a:rPr sz="1400" spc="-20" dirty="0">
                <a:latin typeface="Arial"/>
                <a:cs typeface="Arial"/>
              </a:rPr>
              <a:t>parter,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komplexa </a:t>
            </a:r>
            <a:r>
              <a:rPr sz="1400" dirty="0">
                <a:latin typeface="Arial"/>
                <a:cs typeface="Arial"/>
              </a:rPr>
              <a:t>utmaningar</a:t>
            </a:r>
            <a:r>
              <a:rPr sz="1400" spc="2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lösas.</a:t>
            </a:r>
            <a:endParaRPr sz="14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För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uppnå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ekonomi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balans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behöver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flera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faktorer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samverka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behöver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finnas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ett </a:t>
            </a:r>
            <a:r>
              <a:rPr sz="1400" dirty="0">
                <a:latin typeface="Arial"/>
                <a:cs typeface="Arial"/>
              </a:rPr>
              <a:t>samband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mellan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målen,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resursåtgången,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prestationerna,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resultaten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kvaliteten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samt </a:t>
            </a:r>
            <a:r>
              <a:rPr sz="1400" spc="-10" dirty="0">
                <a:latin typeface="Arial"/>
                <a:cs typeface="Arial"/>
              </a:rPr>
              <a:t>effekterna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10" dirty="0">
                <a:latin typeface="Arial"/>
                <a:cs typeface="Arial"/>
              </a:rPr>
              <a:t> detta.</a:t>
            </a:r>
            <a:endParaRPr sz="1400" dirty="0">
              <a:latin typeface="Arial"/>
              <a:cs typeface="Arial"/>
            </a:endParaRPr>
          </a:p>
          <a:p>
            <a:pPr marL="356870" marR="4699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Med</a:t>
            </a:r>
            <a:r>
              <a:rPr sz="1400" spc="-10" dirty="0">
                <a:latin typeface="Arial"/>
                <a:cs typeface="Arial"/>
              </a:rPr>
              <a:t> utgångspunkt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från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kommunens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behov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digitaliseringen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möjliggörare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förbättra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utveckla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våra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välfärdstjänster.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bidrar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samtidigt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ökad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tillgänglighet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service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bor,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verkar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Ronneby</a:t>
            </a:r>
            <a:r>
              <a:rPr sz="1400" spc="-10" dirty="0">
                <a:latin typeface="Arial"/>
                <a:cs typeface="Arial"/>
              </a:rPr>
              <a:t> kommun.</a:t>
            </a:r>
            <a:endParaRPr sz="1400" dirty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Allt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större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samhället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digitaliseras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hushåll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företag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kunna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av</a:t>
            </a:r>
            <a:endParaRPr sz="1400" dirty="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detta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krävs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uppkoppling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bredband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fiber.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800" y="1143000"/>
            <a:ext cx="3602990" cy="5455920"/>
            <a:chOff x="298704" y="982980"/>
            <a:chExt cx="3602990" cy="5455920"/>
          </a:xfrm>
        </p:grpSpPr>
        <p:sp>
          <p:nvSpPr>
            <p:cNvPr id="6" name="object 6"/>
            <p:cNvSpPr/>
            <p:nvPr/>
          </p:nvSpPr>
          <p:spPr>
            <a:xfrm>
              <a:off x="303276" y="982980"/>
              <a:ext cx="3594100" cy="5455920"/>
            </a:xfrm>
            <a:custGeom>
              <a:avLst/>
              <a:gdLst/>
              <a:ahLst/>
              <a:cxnLst/>
              <a:rect l="l" t="t" r="r" b="b"/>
              <a:pathLst>
                <a:path w="3594100" h="5455920">
                  <a:moveTo>
                    <a:pt x="3593591" y="0"/>
                  </a:moveTo>
                  <a:lnTo>
                    <a:pt x="3593591" y="5455348"/>
                  </a:lnTo>
                </a:path>
                <a:path w="3594100" h="5455920">
                  <a:moveTo>
                    <a:pt x="3593846" y="2734691"/>
                  </a:moveTo>
                  <a:lnTo>
                    <a:pt x="0" y="2734056"/>
                  </a:lnTo>
                </a:path>
              </a:pathLst>
            </a:custGeom>
            <a:ln w="9144">
              <a:solidFill>
                <a:srgbClr val="008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1727" y="4002024"/>
              <a:ext cx="2197608" cy="7162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  <a:r>
              <a:rPr lang="sv-SE" spc="-35" dirty="0"/>
              <a:t> </a:t>
            </a:r>
            <a:r>
              <a:rPr lang="sv-SE" dirty="0"/>
              <a:t>i</a:t>
            </a:r>
            <a:r>
              <a:rPr lang="sv-SE" spc="-25" dirty="0"/>
              <a:t> </a:t>
            </a:r>
            <a:r>
              <a:rPr lang="sv-SE" dirty="0"/>
              <a:t>balans</a:t>
            </a:r>
            <a:r>
              <a:rPr lang="sv-SE" spc="-50" dirty="0"/>
              <a:t> </a:t>
            </a:r>
            <a:r>
              <a:rPr lang="sv-SE" dirty="0"/>
              <a:t>för</a:t>
            </a:r>
            <a:r>
              <a:rPr lang="sv-SE" spc="-30" dirty="0"/>
              <a:t> </a:t>
            </a:r>
            <a:r>
              <a:rPr lang="sv-SE" dirty="0"/>
              <a:t>en</a:t>
            </a:r>
            <a:r>
              <a:rPr lang="sv-SE" spc="-35" dirty="0"/>
              <a:t> </a:t>
            </a:r>
            <a:r>
              <a:rPr lang="sv-SE" dirty="0"/>
              <a:t>hållbar</a:t>
            </a:r>
            <a:r>
              <a:rPr lang="sv-SE" spc="-15" dirty="0"/>
              <a:t> </a:t>
            </a:r>
            <a:r>
              <a:rPr lang="sv-SE" spc="-10" dirty="0"/>
              <a:t>utveckling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73" y="1524000"/>
            <a:ext cx="10279427" cy="30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8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Attraktiv</a:t>
            </a:r>
            <a:r>
              <a:rPr spc="-40" dirty="0"/>
              <a:t> </a:t>
            </a:r>
            <a:r>
              <a:rPr spc="-10" dirty="0"/>
              <a:t>arbetsgivare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420367"/>
            <a:ext cx="2471928" cy="2194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76496" y="1452752"/>
            <a:ext cx="7646670" cy="382797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4170" marR="137795" indent="-344805" algn="ctr">
              <a:lnSpc>
                <a:spcPct val="100000"/>
              </a:lnSpc>
              <a:spcBef>
                <a:spcPts val="90"/>
              </a:spcBef>
              <a:buChar char="•"/>
              <a:tabLst>
                <a:tab pos="344170" algn="l"/>
                <a:tab pos="344805" algn="l"/>
              </a:tabLst>
            </a:pPr>
            <a:r>
              <a:rPr lang="sv-SE" sz="1400" dirty="0" smtClean="0">
                <a:latin typeface="Arial"/>
                <a:cs typeface="Arial"/>
              </a:rPr>
              <a:t>Personalen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kommunens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största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viktigaste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tillgång.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Tillsammans</a:t>
            </a:r>
            <a:r>
              <a:rPr lang="sv-SE" sz="1400" spc="-8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skapar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livskvalitet</a:t>
            </a:r>
            <a:endParaRPr lang="sv-SE" sz="1400" dirty="0" smtClean="0">
              <a:latin typeface="Arial"/>
              <a:cs typeface="Arial"/>
            </a:endParaRPr>
          </a:p>
          <a:p>
            <a:pPr marR="164465" algn="ctr">
              <a:lnSpc>
                <a:spcPct val="100000"/>
              </a:lnSpc>
            </a:pP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invånarna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kommunen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varje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medarbetare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gör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skillnad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människor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varje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20" dirty="0" smtClean="0">
                <a:latin typeface="Arial"/>
                <a:cs typeface="Arial"/>
              </a:rPr>
              <a:t>dag.</a:t>
            </a:r>
            <a:endParaRPr lang="sv-SE" sz="1400" dirty="0" smtClean="0">
              <a:latin typeface="Arial"/>
              <a:cs typeface="Arial"/>
            </a:endParaRPr>
          </a:p>
          <a:p>
            <a:pPr marL="356870" marR="227329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Ronneby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</a:t>
            </a:r>
            <a:r>
              <a:rPr lang="sv-SE" sz="1400" spc="-9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attraktiv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arbetsgivare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såväl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nuvarande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som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potentiella medarbetare.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spc="-15" dirty="0" smtClean="0">
                <a:cs typeface="Arial"/>
              </a:rPr>
              <a:t>Med fokus på en frisk arbetsplats och ett hållbart arbetsliv skapas en god arbetsmiljö där medarbetare kan må bra och utvecklas.</a:t>
            </a:r>
          </a:p>
          <a:p>
            <a:pPr marL="356870" marR="227329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Förmågan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möta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framtiden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med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rätt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kompetens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den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största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viktigaste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utmaningen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29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kommunen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som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arbetsgivare.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Innovativa</a:t>
            </a:r>
            <a:r>
              <a:rPr lang="sv-SE" sz="1400" spc="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lösningar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kommer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behövas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ta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20" dirty="0" smtClean="0">
                <a:latin typeface="Arial"/>
                <a:cs typeface="Arial"/>
              </a:rPr>
              <a:t>vara </a:t>
            </a:r>
            <a:r>
              <a:rPr lang="sv-SE" sz="1400" dirty="0" smtClean="0">
                <a:latin typeface="Arial"/>
                <a:cs typeface="Arial"/>
              </a:rPr>
              <a:t>på</a:t>
            </a:r>
            <a:r>
              <a:rPr lang="sv-SE" sz="1400" spc="2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människor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deras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kompetenser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samtidigt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säkerställa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kommunens kompetensförsörjning.</a:t>
            </a:r>
            <a:endParaRPr lang="sv-SE" sz="1400" dirty="0" smtClean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spc="-10" dirty="0" smtClean="0">
                <a:latin typeface="Arial"/>
                <a:cs typeface="Arial"/>
              </a:rPr>
              <a:t>Personalsammansättningen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våra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verksamheter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speglar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samhället.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välkomnar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olikheter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3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skapar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förutsättningar</a:t>
            </a:r>
            <a:r>
              <a:rPr lang="sv-SE" sz="1400" spc="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alla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medarbetare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oavsett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kön,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könsöverskridande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identitet </a:t>
            </a:r>
            <a:r>
              <a:rPr lang="sv-SE" sz="1400" spc="-25" dirty="0" smtClean="0">
                <a:latin typeface="Arial"/>
                <a:cs typeface="Arial"/>
              </a:rPr>
              <a:t>och </a:t>
            </a:r>
            <a:r>
              <a:rPr lang="sv-SE" sz="1400" dirty="0" smtClean="0">
                <a:latin typeface="Arial"/>
                <a:cs typeface="Arial"/>
              </a:rPr>
              <a:t>uttryck,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etnisk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tillhörighet,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religion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eller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annan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trosuppfattning,</a:t>
            </a:r>
            <a:r>
              <a:rPr lang="sv-SE" sz="140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funktionsnedsättning,</a:t>
            </a:r>
            <a:r>
              <a:rPr lang="sv-SE" sz="1400" spc="2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sexuell </a:t>
            </a:r>
            <a:r>
              <a:rPr lang="sv-SE" sz="1400" dirty="0" smtClean="0">
                <a:latin typeface="Arial"/>
                <a:cs typeface="Arial"/>
              </a:rPr>
              <a:t>läggning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ålder.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övertygade</a:t>
            </a:r>
            <a:r>
              <a:rPr lang="sv-SE" sz="1400" spc="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om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mångfald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leder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utveckling.</a:t>
            </a:r>
            <a:endParaRPr lang="sv-SE" sz="1400" dirty="0" smtClean="0">
              <a:latin typeface="Arial"/>
              <a:cs typeface="Arial"/>
            </a:endParaRPr>
          </a:p>
          <a:p>
            <a:pPr marL="356870" marR="4318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Med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ett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tydligt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ledarskap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som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utmärks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av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tillit,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närvaro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ansvar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skapas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tillåtande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kultur </a:t>
            </a:r>
            <a:r>
              <a:rPr lang="sv-SE" sz="1400" dirty="0" smtClean="0">
                <a:latin typeface="Arial"/>
                <a:cs typeface="Arial"/>
              </a:rPr>
              <a:t>där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medarbetarnas</a:t>
            </a:r>
            <a:r>
              <a:rPr lang="sv-SE" sz="1400" spc="1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delaktighet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tas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tillvara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synliggörs.</a:t>
            </a:r>
            <a:r>
              <a:rPr lang="sv-SE" sz="1400" spc="1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Tillsammans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skapar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spc="-25" dirty="0" smtClean="0">
                <a:latin typeface="Arial"/>
                <a:cs typeface="Arial"/>
              </a:rPr>
              <a:t>vi </a:t>
            </a:r>
            <a:r>
              <a:rPr lang="sv-SE" sz="1400" spc="-10" dirty="0" smtClean="0">
                <a:latin typeface="Arial"/>
                <a:cs typeface="Arial"/>
              </a:rPr>
              <a:t>förutsättningar</a:t>
            </a:r>
            <a:r>
              <a:rPr lang="sv-SE" sz="1400" spc="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barn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ungas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spc="-20" dirty="0" smtClean="0">
                <a:latin typeface="Arial"/>
                <a:cs typeface="Arial"/>
              </a:rPr>
              <a:t>behov,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tillväxt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näringslivssamverkan</a:t>
            </a:r>
            <a:r>
              <a:rPr lang="sv-SE" sz="1400" spc="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attraktiv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trygg livsmiljö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spc="-20" dirty="0" smtClean="0">
                <a:latin typeface="Arial"/>
                <a:cs typeface="Arial"/>
              </a:rPr>
              <a:t>alla.</a:t>
            </a:r>
            <a:endParaRPr lang="sv-SE" sz="1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1143000"/>
            <a:ext cx="3602990" cy="5455920"/>
            <a:chOff x="298704" y="982980"/>
            <a:chExt cx="3602990" cy="5455920"/>
          </a:xfrm>
        </p:grpSpPr>
        <p:sp>
          <p:nvSpPr>
            <p:cNvPr id="6" name="object 6"/>
            <p:cNvSpPr/>
            <p:nvPr/>
          </p:nvSpPr>
          <p:spPr>
            <a:xfrm>
              <a:off x="303276" y="982980"/>
              <a:ext cx="3594100" cy="5455920"/>
            </a:xfrm>
            <a:custGeom>
              <a:avLst/>
              <a:gdLst/>
              <a:ahLst/>
              <a:cxnLst/>
              <a:rect l="l" t="t" r="r" b="b"/>
              <a:pathLst>
                <a:path w="3594100" h="5455920">
                  <a:moveTo>
                    <a:pt x="3593591" y="0"/>
                  </a:moveTo>
                  <a:lnTo>
                    <a:pt x="3593591" y="5455348"/>
                  </a:lnTo>
                </a:path>
                <a:path w="3594100" h="5455920">
                  <a:moveTo>
                    <a:pt x="3593846" y="2734691"/>
                  </a:moveTo>
                  <a:lnTo>
                    <a:pt x="0" y="2734056"/>
                  </a:lnTo>
                </a:path>
              </a:pathLst>
            </a:custGeom>
            <a:ln w="9144">
              <a:solidFill>
                <a:srgbClr val="008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3956303"/>
              <a:ext cx="2999232" cy="14782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Attraktiv</a:t>
            </a:r>
            <a:r>
              <a:rPr lang="sv-SE" spc="-40" dirty="0"/>
              <a:t> </a:t>
            </a:r>
            <a:r>
              <a:rPr lang="sv-SE" spc="-10" dirty="0"/>
              <a:t>arbetsgivare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74" y="1905000"/>
            <a:ext cx="10003025" cy="6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575" marR="5080">
              <a:lnSpc>
                <a:spcPct val="100000"/>
              </a:lnSpc>
              <a:spcBef>
                <a:spcPts val="95"/>
              </a:spcBef>
            </a:pPr>
            <a:r>
              <a:rPr sz="2500" spc="-20" dirty="0"/>
              <a:t>Nulägesbeskrivning</a:t>
            </a:r>
            <a:r>
              <a:rPr sz="2500" spc="-155" dirty="0"/>
              <a:t> </a:t>
            </a:r>
            <a:r>
              <a:rPr sz="2500" dirty="0"/>
              <a:t>Agenda</a:t>
            </a:r>
            <a:r>
              <a:rPr sz="2500" spc="10" dirty="0"/>
              <a:t> </a:t>
            </a:r>
            <a:r>
              <a:rPr sz="2500" dirty="0"/>
              <a:t>2030</a:t>
            </a:r>
            <a:r>
              <a:rPr sz="2500" spc="-70" dirty="0"/>
              <a:t> </a:t>
            </a:r>
            <a:r>
              <a:rPr sz="2500" dirty="0"/>
              <a:t>som</a:t>
            </a:r>
            <a:r>
              <a:rPr sz="2500" spc="-65" dirty="0"/>
              <a:t> </a:t>
            </a:r>
            <a:r>
              <a:rPr sz="2500" dirty="0"/>
              <a:t>grund</a:t>
            </a:r>
            <a:r>
              <a:rPr sz="2500" spc="-65" dirty="0"/>
              <a:t> </a:t>
            </a:r>
            <a:r>
              <a:rPr sz="2500" dirty="0"/>
              <a:t>för</a:t>
            </a:r>
            <a:r>
              <a:rPr sz="2500" spc="-50" dirty="0"/>
              <a:t> </a:t>
            </a:r>
            <a:r>
              <a:rPr sz="2500" spc="-10" dirty="0"/>
              <a:t>strategiska målområden</a:t>
            </a:r>
            <a:endParaRPr sz="2500"/>
          </a:p>
        </p:txBody>
      </p:sp>
      <p:pic>
        <p:nvPicPr>
          <p:cNvPr id="3" name="bg object 17">
            <a:extLst>
              <a:ext uri="{FF2B5EF4-FFF2-40B4-BE49-F238E27FC236}">
                <a16:creationId xmlns:a16="http://schemas.microsoft.com/office/drawing/2014/main" xmlns="" id="{A149DEF8-7D05-D8CD-7EB7-B3FF156099D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9176" y="1377035"/>
            <a:ext cx="3249168" cy="4636008"/>
          </a:xfrm>
          <a:prstGeom prst="rect">
            <a:avLst/>
          </a:prstGeom>
        </p:spPr>
      </p:pic>
      <p:pic>
        <p:nvPicPr>
          <p:cNvPr id="5" name="bg object 19">
            <a:extLst>
              <a:ext uri="{FF2B5EF4-FFF2-40B4-BE49-F238E27FC236}">
                <a16:creationId xmlns:a16="http://schemas.microsoft.com/office/drawing/2014/main" xmlns="" id="{E85DAA1E-ACF4-A49F-4FFE-DD2C4FB6F64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6288" y="4471415"/>
            <a:ext cx="3172968" cy="1560576"/>
          </a:xfrm>
          <a:prstGeom prst="rect">
            <a:avLst/>
          </a:prstGeom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xmlns="" id="{F5473B55-C935-66D7-E312-4512D950BD5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3482340"/>
            <a:ext cx="626363" cy="76352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905000"/>
            <a:ext cx="3694415" cy="2503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8336" y="5252417"/>
            <a:ext cx="6953303" cy="12050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562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0"/>
              </a:spcBef>
            </a:pPr>
            <a:r>
              <a:rPr dirty="0">
                <a:solidFill>
                  <a:srgbClr val="0086CA"/>
                </a:solidFill>
              </a:rPr>
              <a:t>Vision</a:t>
            </a:r>
            <a:r>
              <a:rPr spc="-114" dirty="0">
                <a:solidFill>
                  <a:srgbClr val="0086CA"/>
                </a:solidFill>
              </a:rPr>
              <a:t> </a:t>
            </a:r>
            <a:r>
              <a:rPr spc="-10" dirty="0">
                <a:solidFill>
                  <a:srgbClr val="0086CA"/>
                </a:solidFill>
              </a:rPr>
              <a:t>Ronneby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644" y="1232484"/>
            <a:ext cx="10699115" cy="38804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dirty="0">
                <a:latin typeface="Arial"/>
                <a:cs typeface="Arial"/>
              </a:rPr>
              <a:t>Ronneby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skall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vara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framgångskommun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där befolkningen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antalet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arbetstillfällen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ökar.</a:t>
            </a:r>
            <a:endParaRPr sz="1600">
              <a:latin typeface="Arial"/>
              <a:cs typeface="Arial"/>
            </a:endParaRPr>
          </a:p>
          <a:p>
            <a:pPr marL="12700" marR="845819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Arial"/>
                <a:cs typeface="Arial"/>
              </a:rPr>
              <a:t>Kommunen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präglas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tillåtande,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lyssnande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ansvarstagande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ledarskap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där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omsorg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om</a:t>
            </a:r>
            <a:r>
              <a:rPr sz="1600" spc="-10" dirty="0">
                <a:latin typeface="Arial"/>
                <a:cs typeface="Arial"/>
              </a:rPr>
              <a:t> invånarna, </a:t>
            </a:r>
            <a:r>
              <a:rPr sz="1600" dirty="0">
                <a:latin typeface="Arial"/>
                <a:cs typeface="Arial"/>
              </a:rPr>
              <a:t>näringslivet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miljön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står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fokus.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600" dirty="0">
                <a:latin typeface="Arial"/>
                <a:cs typeface="Arial"/>
              </a:rPr>
              <a:t>Alla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människor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samma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rättigheter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värde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varje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enskild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individ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bemötas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respekt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och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erbjudas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god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kommunal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service,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attraktiv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livsmiljö,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levande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kulturliv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rik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fritid.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Arial"/>
                <a:cs typeface="Arial"/>
              </a:rPr>
              <a:t>Den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kommunala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servicen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skall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kännetecknas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av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valfrihet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den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enskilde.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Arial"/>
                <a:cs typeface="Arial"/>
              </a:rPr>
              <a:t>Det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finnas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trygg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förskola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skola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förbereder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våra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barn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framtiden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samt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individanpassad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omsorg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livets </a:t>
            </a:r>
            <a:r>
              <a:rPr sz="1600" dirty="0">
                <a:latin typeface="Arial"/>
                <a:cs typeface="Arial"/>
              </a:rPr>
              <a:t>alla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faser.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Arial"/>
                <a:cs typeface="Arial"/>
              </a:rPr>
              <a:t>Näringslivet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uppmärksammas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som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grunden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allas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vår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ekonomi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genom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nära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dialog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möjlighet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vara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delaktiga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samhällsutvecklingen.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dirty="0">
                <a:latin typeface="Arial"/>
                <a:cs typeface="Arial"/>
              </a:rPr>
              <a:t>Naturen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vår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miljö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skall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förvaltas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med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långsiktigt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perspektiv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så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bevarar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dess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värden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efterkommande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generationer.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Ronneby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behöver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ett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tydligt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ledarskap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tydliga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mål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för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att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utvecklas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till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jämställd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och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trygg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framgångskommun.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562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110"/>
              </a:spcBef>
            </a:pPr>
            <a:r>
              <a:rPr dirty="0"/>
              <a:t>Sveriges</a:t>
            </a:r>
            <a:r>
              <a:rPr spc="-110" dirty="0"/>
              <a:t> </a:t>
            </a:r>
            <a:r>
              <a:rPr dirty="0"/>
              <a:t>första</a:t>
            </a:r>
            <a:r>
              <a:rPr spc="-75" dirty="0"/>
              <a:t> </a:t>
            </a:r>
            <a:r>
              <a:rPr dirty="0"/>
              <a:t>hållbara</a:t>
            </a:r>
            <a:r>
              <a:rPr spc="-85" dirty="0"/>
              <a:t> </a:t>
            </a:r>
            <a:r>
              <a:rPr spc="-10" dirty="0"/>
              <a:t>kommun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644" y="1187958"/>
            <a:ext cx="1044257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Ronneby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Sveriges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första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hållbara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kommun.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strategiska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målområdena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arbetet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 </a:t>
            </a:r>
            <a:r>
              <a:rPr sz="1800" spc="-25" dirty="0">
                <a:latin typeface="Arial"/>
                <a:cs typeface="Arial"/>
              </a:rPr>
              <a:t>nå </a:t>
            </a:r>
            <a:r>
              <a:rPr sz="1800" dirty="0">
                <a:latin typeface="Arial"/>
                <a:cs typeface="Arial"/>
              </a:rPr>
              <a:t>dessa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ska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koppling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till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FN:s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globala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mål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för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hållbar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utveckling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–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Agenda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2030.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17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globala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hållbarhetsmålen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är: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644" y="5026228"/>
            <a:ext cx="107454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globala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målen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ska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balansera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dimensionerna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av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hållbarhet: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ekonomiska,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sociala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och</a:t>
            </a:r>
            <a:r>
              <a:rPr sz="1800" spc="5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 miljömässiga.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innebär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Ronneby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kommuns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verksamhet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genom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hållbar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utveckling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ska  </a:t>
            </a:r>
            <a:r>
              <a:rPr sz="1800" spc="-10" dirty="0">
                <a:latin typeface="Arial"/>
                <a:cs typeface="Arial"/>
              </a:rPr>
              <a:t>drivas </a:t>
            </a:r>
            <a:r>
              <a:rPr sz="1800" dirty="0">
                <a:latin typeface="Arial"/>
                <a:cs typeface="Arial"/>
              </a:rPr>
              <a:t>och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utvecklas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enlighet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vision som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finns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för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kommunen,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så att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invånare,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företag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och</a:t>
            </a:r>
            <a:r>
              <a:rPr sz="1800" spc="1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besökare </a:t>
            </a:r>
            <a:r>
              <a:rPr sz="1800" dirty="0">
                <a:latin typeface="Arial"/>
                <a:cs typeface="Arial"/>
              </a:rPr>
              <a:t>kan bidra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till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samhällsutveckling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är långsiktighet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hållbar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för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såväl människan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  </a:t>
            </a:r>
            <a:r>
              <a:rPr sz="1800" spc="-10" dirty="0">
                <a:latin typeface="Arial"/>
                <a:cs typeface="Arial"/>
              </a:rPr>
              <a:t>naturen.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2032" y="2148839"/>
            <a:ext cx="5681472" cy="279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8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Barn</a:t>
            </a:r>
            <a:r>
              <a:rPr spc="-50" dirty="0"/>
              <a:t> </a:t>
            </a:r>
            <a:r>
              <a:rPr dirty="0"/>
              <a:t>och</a:t>
            </a:r>
            <a:r>
              <a:rPr spc="-10" dirty="0"/>
              <a:t> </a:t>
            </a:r>
            <a:r>
              <a:rPr dirty="0"/>
              <a:t>ungas</a:t>
            </a:r>
            <a:r>
              <a:rPr spc="-20" dirty="0"/>
              <a:t> </a:t>
            </a:r>
            <a:r>
              <a:rPr spc="-10" dirty="0"/>
              <a:t>behov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420367"/>
            <a:ext cx="2471928" cy="2194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76496" y="1452118"/>
            <a:ext cx="7560309" cy="3823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9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I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Ronneby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gemensamt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ansvar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ungas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uppväxtvillkor.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Genom </a:t>
            </a:r>
            <a:r>
              <a:rPr sz="1400" dirty="0">
                <a:latin typeface="Arial"/>
                <a:cs typeface="Arial"/>
              </a:rPr>
              <a:t>tidiga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insatser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förebyggande</a:t>
            </a:r>
            <a:r>
              <a:rPr sz="1400" spc="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arbete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fysisk,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psykisk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social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hälsa,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får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och </a:t>
            </a:r>
            <a:r>
              <a:rPr sz="1400" dirty="0">
                <a:latin typeface="Arial"/>
                <a:cs typeface="Arial"/>
              </a:rPr>
              <a:t>unga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bra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uppväxt 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hälsosamt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liv.</a:t>
            </a:r>
            <a:endParaRPr sz="1400" dirty="0">
              <a:latin typeface="Arial"/>
              <a:cs typeface="Arial"/>
            </a:endParaRPr>
          </a:p>
          <a:p>
            <a:pPr marL="356870" marR="14732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Arial"/>
                <a:cs typeface="Arial"/>
              </a:rPr>
              <a:t>Tillsammans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skapar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förutsättningar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rätt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utvecklas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så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långt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</a:t>
            </a:r>
            <a:r>
              <a:rPr sz="1400" spc="-10" dirty="0">
                <a:latin typeface="Arial"/>
                <a:cs typeface="Arial"/>
              </a:rPr>
              <a:t> möjligt, </a:t>
            </a:r>
            <a:r>
              <a:rPr sz="1400" dirty="0">
                <a:latin typeface="Arial"/>
                <a:cs typeface="Arial"/>
              </a:rPr>
              <a:t>utifrån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sina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specifika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förutsättningar.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10" dirty="0">
                <a:latin typeface="Arial"/>
                <a:cs typeface="Arial"/>
              </a:rPr>
              <a:t> verksamhet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präglas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stimulerande</a:t>
            </a:r>
            <a:r>
              <a:rPr sz="1400" dirty="0">
                <a:latin typeface="Arial"/>
                <a:cs typeface="Arial"/>
              </a:rPr>
              <a:t> och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trygga lärandemiljöer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främjar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nyfikenhet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livslångt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lärande.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likvärdig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skola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ges </a:t>
            </a:r>
            <a:r>
              <a:rPr sz="1400" dirty="0">
                <a:latin typeface="Arial"/>
                <a:cs typeface="Arial"/>
              </a:rPr>
              <a:t>goda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möjligheter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lyckas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oavsett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bakgrund.</a:t>
            </a:r>
            <a:endParaRPr sz="1400" dirty="0">
              <a:latin typeface="Arial"/>
              <a:cs typeface="Arial"/>
            </a:endParaRPr>
          </a:p>
          <a:p>
            <a:pPr marL="356870" marR="34925" indent="-344805" algn="just">
              <a:lnSpc>
                <a:spcPct val="100000"/>
              </a:lnSpc>
              <a:spcBef>
                <a:spcPts val="335"/>
              </a:spcBef>
              <a:buChar char="•"/>
              <a:tabLst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Barn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unga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möjlighet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behovsanpassat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socialt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stöd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ekonomisk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trygghet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att </a:t>
            </a:r>
            <a:r>
              <a:rPr sz="1400" dirty="0">
                <a:latin typeface="Arial"/>
                <a:cs typeface="Arial"/>
              </a:rPr>
              <a:t>kunna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utvecklas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självständiga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individer.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verkar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aktivt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tillsammans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andra samhällsaktörer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kompensera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ojämlika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uppväxtvillkor.</a:t>
            </a:r>
            <a:endParaRPr sz="1400" dirty="0">
              <a:latin typeface="Arial"/>
              <a:cs typeface="Arial"/>
            </a:endParaRPr>
          </a:p>
          <a:p>
            <a:pPr marL="356870" marR="17145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spc="-10" dirty="0">
                <a:latin typeface="Arial"/>
                <a:cs typeface="Arial"/>
              </a:rPr>
              <a:t>Livsmiljöer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unga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trygga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tillgängliga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oavsett</a:t>
            </a:r>
            <a:r>
              <a:rPr sz="1400" spc="-20" dirty="0">
                <a:latin typeface="Arial"/>
                <a:cs typeface="Arial"/>
              </a:rPr>
              <a:t> kön, </a:t>
            </a:r>
            <a:r>
              <a:rPr sz="1400" spc="-10" dirty="0">
                <a:latin typeface="Arial"/>
                <a:cs typeface="Arial"/>
              </a:rPr>
              <a:t>funktionsnedsättning,</a:t>
            </a:r>
            <a:r>
              <a:rPr sz="1400" spc="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bakgrund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socioekonomisk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situation.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Tillsammans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med </a:t>
            </a:r>
            <a:r>
              <a:rPr sz="1400" dirty="0">
                <a:latin typeface="Arial"/>
                <a:cs typeface="Arial"/>
              </a:rPr>
              <a:t>civilsamhället,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föreningslivet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näringslivet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verkar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kommunen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unga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får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10" dirty="0">
                <a:latin typeface="Arial"/>
                <a:cs typeface="Arial"/>
              </a:rPr>
              <a:t> meningsfull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fritid.</a:t>
            </a:r>
            <a:endParaRPr sz="1400" dirty="0">
              <a:latin typeface="Arial"/>
              <a:cs typeface="Arial"/>
            </a:endParaRPr>
          </a:p>
          <a:p>
            <a:pPr marL="356870" marR="28194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Barn-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ungdomsperspektivet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prioriteras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centralt i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samhällsplanering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25" dirty="0">
                <a:latin typeface="Arial"/>
                <a:cs typeface="Arial"/>
              </a:rPr>
              <a:t> all </a:t>
            </a:r>
            <a:r>
              <a:rPr sz="1400" dirty="0">
                <a:latin typeface="Arial"/>
                <a:cs typeface="Arial"/>
              </a:rPr>
              <a:t>kommunal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verksamhet.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lyssna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på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barn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unga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hänsyn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deras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behov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en </a:t>
            </a:r>
            <a:r>
              <a:rPr sz="1400" spc="-10" dirty="0">
                <a:latin typeface="Arial"/>
                <a:cs typeface="Arial"/>
              </a:rPr>
              <a:t>självklarhet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vår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kommunala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verksamhet.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800" y="1143000"/>
            <a:ext cx="3602990" cy="5455920"/>
            <a:chOff x="298704" y="982980"/>
            <a:chExt cx="3602990" cy="5455920"/>
          </a:xfrm>
        </p:grpSpPr>
        <p:sp>
          <p:nvSpPr>
            <p:cNvPr id="6" name="object 6"/>
            <p:cNvSpPr/>
            <p:nvPr/>
          </p:nvSpPr>
          <p:spPr>
            <a:xfrm>
              <a:off x="303276" y="982980"/>
              <a:ext cx="3594100" cy="5455920"/>
            </a:xfrm>
            <a:custGeom>
              <a:avLst/>
              <a:gdLst/>
              <a:ahLst/>
              <a:cxnLst/>
              <a:rect l="l" t="t" r="r" b="b"/>
              <a:pathLst>
                <a:path w="3594100" h="5455920">
                  <a:moveTo>
                    <a:pt x="3593591" y="0"/>
                  </a:moveTo>
                  <a:lnTo>
                    <a:pt x="3593591" y="5455348"/>
                  </a:lnTo>
                </a:path>
                <a:path w="3594100" h="5455920">
                  <a:moveTo>
                    <a:pt x="3593846" y="2734691"/>
                  </a:moveTo>
                  <a:lnTo>
                    <a:pt x="0" y="2734056"/>
                  </a:lnTo>
                </a:path>
              </a:pathLst>
            </a:custGeom>
            <a:ln w="9144">
              <a:solidFill>
                <a:srgbClr val="008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8" y="4181856"/>
              <a:ext cx="2990088" cy="14752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Barn</a:t>
            </a:r>
            <a:r>
              <a:rPr lang="sv-SE" spc="-65" dirty="0"/>
              <a:t> </a:t>
            </a:r>
            <a:r>
              <a:rPr lang="sv-SE" dirty="0"/>
              <a:t>och</a:t>
            </a:r>
            <a:r>
              <a:rPr lang="sv-SE" spc="-15" dirty="0"/>
              <a:t> </a:t>
            </a:r>
            <a:r>
              <a:rPr lang="sv-SE" dirty="0"/>
              <a:t>ungas</a:t>
            </a:r>
            <a:r>
              <a:rPr lang="sv-SE" spc="-5" dirty="0"/>
              <a:t> </a:t>
            </a:r>
            <a:r>
              <a:rPr lang="sv-SE" spc="-10" dirty="0"/>
              <a:t>behov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68760"/>
            <a:ext cx="10547174" cy="46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46275"/>
            <a:ext cx="10820400" cy="673055"/>
          </a:xfrm>
          <a:prstGeom prst="rect">
            <a:avLst/>
          </a:prstGeom>
        </p:spPr>
        <p:txBody>
          <a:bodyPr vert="horz" wrap="square" lIns="0" tIns="1788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Attraktiv och</a:t>
            </a:r>
            <a:r>
              <a:rPr spc="-50" dirty="0"/>
              <a:t> </a:t>
            </a:r>
            <a:r>
              <a:rPr dirty="0"/>
              <a:t>trygg</a:t>
            </a:r>
            <a:r>
              <a:rPr spc="15" dirty="0"/>
              <a:t> </a:t>
            </a:r>
            <a:r>
              <a:rPr dirty="0"/>
              <a:t>livsmiljö</a:t>
            </a:r>
            <a:r>
              <a:rPr spc="-114" dirty="0"/>
              <a:t> </a:t>
            </a:r>
            <a:r>
              <a:rPr dirty="0"/>
              <a:t>för</a:t>
            </a:r>
            <a:r>
              <a:rPr spc="-50" dirty="0"/>
              <a:t> </a:t>
            </a:r>
            <a:r>
              <a:rPr spc="-20" dirty="0"/>
              <a:t>alla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420367"/>
            <a:ext cx="2471928" cy="2194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80179" y="1013205"/>
            <a:ext cx="7687945" cy="52257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131445" indent="-344805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Ronneby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skapar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förutsättningar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livskvalitet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 stad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på </a:t>
            </a:r>
            <a:r>
              <a:rPr lang="sv-SE" sz="1400" spc="-10" dirty="0" smtClean="0">
                <a:latin typeface="Arial"/>
                <a:cs typeface="Arial"/>
              </a:rPr>
              <a:t>landsbygd. </a:t>
            </a:r>
            <a:r>
              <a:rPr lang="sv-SE" sz="1400" dirty="0" smtClean="0">
                <a:latin typeface="Arial"/>
                <a:cs typeface="Arial"/>
              </a:rPr>
              <a:t>Ronneby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plats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rik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på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historia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20" dirty="0" smtClean="0">
                <a:latin typeface="Arial"/>
                <a:cs typeface="Arial"/>
              </a:rPr>
              <a:t> natur.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Här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finns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bra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boende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olika </a:t>
            </a:r>
            <a:r>
              <a:rPr lang="sv-SE" sz="1400" dirty="0" smtClean="0">
                <a:latin typeface="Arial"/>
                <a:cs typeface="Arial"/>
              </a:rPr>
              <a:t>miljöer,</a:t>
            </a:r>
            <a:r>
              <a:rPr lang="sv-SE" sz="1400" spc="3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god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infrastruktur,</a:t>
            </a:r>
            <a:r>
              <a:rPr lang="sv-SE" sz="1400" spc="-9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utrymme</a:t>
            </a:r>
            <a:r>
              <a:rPr lang="sv-SE" sz="1400" spc="-9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rekreation,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kulturliv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berikande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fritid.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spc="-50" dirty="0" smtClean="0">
                <a:cs typeface="Arial"/>
              </a:rPr>
              <a:t>Här finns en livskraftig natur, vi skyddar djur och växter och främjar biologisk mångfald. </a:t>
            </a:r>
            <a:r>
              <a:rPr lang="sv-SE" sz="1400" spc="-25" dirty="0" smtClean="0">
                <a:latin typeface="Arial"/>
                <a:cs typeface="Arial"/>
              </a:rPr>
              <a:t>Här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känner alla </a:t>
            </a:r>
            <a:r>
              <a:rPr lang="sv-SE" sz="1400" spc="-30" dirty="0" smtClean="0">
                <a:latin typeface="Arial"/>
                <a:cs typeface="Arial"/>
              </a:rPr>
              <a:t>sig </a:t>
            </a:r>
            <a:r>
              <a:rPr lang="sv-SE" sz="1400" dirty="0" smtClean="0">
                <a:latin typeface="Arial"/>
                <a:cs typeface="Arial"/>
              </a:rPr>
              <a:t>hemma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tar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gemensamt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ansvar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vår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närmiljö.</a:t>
            </a:r>
            <a:endParaRPr lang="sv-SE" sz="1400" dirty="0" smtClean="0">
              <a:latin typeface="Arial"/>
              <a:cs typeface="Arial"/>
            </a:endParaRPr>
          </a:p>
          <a:p>
            <a:pPr marL="356870" marR="90805" indent="-344805">
              <a:lnSpc>
                <a:spcPct val="100000"/>
              </a:lnSpc>
              <a:spcBef>
                <a:spcPts val="3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Ronneby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kommuns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arbete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med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hållbar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utveckling</a:t>
            </a:r>
            <a:r>
              <a:rPr lang="sv-SE" sz="1400" spc="-9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grundar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sig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på</a:t>
            </a:r>
            <a:r>
              <a:rPr lang="sv-SE" sz="1400" spc="-1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Agenda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2030.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spc="-25" dirty="0" smtClean="0">
                <a:latin typeface="Arial"/>
                <a:cs typeface="Arial"/>
              </a:rPr>
              <a:t>Det </a:t>
            </a:r>
            <a:r>
              <a:rPr lang="sv-SE" sz="1400" dirty="0" smtClean="0">
                <a:latin typeface="Arial"/>
                <a:cs typeface="Arial"/>
              </a:rPr>
              <a:t>kommer</a:t>
            </a:r>
            <a:r>
              <a:rPr lang="sv-SE" sz="1400" spc="3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krävas</a:t>
            </a:r>
            <a:r>
              <a:rPr lang="sv-SE" sz="1400" spc="-9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omställning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av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samhället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där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alla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aktörer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bidrar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spc="-25" dirty="0" smtClean="0">
                <a:latin typeface="Arial"/>
                <a:cs typeface="Arial"/>
              </a:rPr>
              <a:t>ska </a:t>
            </a:r>
            <a:r>
              <a:rPr lang="sv-SE" sz="1400" dirty="0" smtClean="0">
                <a:latin typeface="Arial"/>
                <a:cs typeface="Arial"/>
              </a:rPr>
              <a:t>lyckas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nå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hållbar</a:t>
            </a:r>
            <a:r>
              <a:rPr lang="sv-SE" sz="1400" spc="41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utveckling.</a:t>
            </a:r>
            <a:r>
              <a:rPr lang="sv-SE" sz="1400" spc="-9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Ronneby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behöver</a:t>
            </a:r>
            <a:r>
              <a:rPr lang="sv-SE" sz="1400" spc="-9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göra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successiv </a:t>
            </a:r>
            <a:r>
              <a:rPr lang="sv-SE" sz="1400" dirty="0" smtClean="0">
                <a:latin typeface="Arial"/>
                <a:cs typeface="Arial"/>
              </a:rPr>
              <a:t>förändring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ett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modernt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4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hållbart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välfärdssamhälle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som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även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bidrar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hållbar </a:t>
            </a:r>
            <a:r>
              <a:rPr lang="sv-SE" sz="1400" dirty="0" smtClean="0">
                <a:latin typeface="Arial"/>
                <a:cs typeface="Arial"/>
              </a:rPr>
              <a:t>utveckling</a:t>
            </a:r>
            <a:r>
              <a:rPr lang="sv-SE" sz="1400" spc="-9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globalt.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utmaning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där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behöver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agera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snabbt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omställningen</a:t>
            </a:r>
            <a:r>
              <a:rPr lang="sv-SE" sz="1400" spc="-8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av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spc="-25" dirty="0" smtClean="0">
                <a:latin typeface="Arial"/>
                <a:cs typeface="Arial"/>
              </a:rPr>
              <a:t>vår </a:t>
            </a:r>
            <a:r>
              <a:rPr lang="sv-SE" sz="1400" spc="-10" dirty="0" smtClean="0">
                <a:latin typeface="Arial"/>
                <a:cs typeface="Arial"/>
              </a:rPr>
              <a:t>transportsektor,</a:t>
            </a:r>
            <a:r>
              <a:rPr lang="sv-SE" sz="1400" spc="-10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så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den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blir </a:t>
            </a:r>
            <a:r>
              <a:rPr lang="sv-SE" sz="1400" spc="-10" dirty="0" smtClean="0">
                <a:latin typeface="Arial"/>
                <a:cs typeface="Arial"/>
              </a:rPr>
              <a:t>fossilfri.</a:t>
            </a:r>
            <a:endParaRPr lang="sv-SE" sz="1400" dirty="0" smtClean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3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Ronneby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ett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jämlikt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jämställt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samhälle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där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vi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verkar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mänskliga </a:t>
            </a:r>
            <a:r>
              <a:rPr lang="sv-SE" sz="1400" dirty="0" smtClean="0">
                <a:latin typeface="Arial"/>
                <a:cs typeface="Arial"/>
              </a:rPr>
              <a:t>rättigheter.</a:t>
            </a:r>
            <a:r>
              <a:rPr lang="sv-SE" sz="1400" spc="3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Livsmiljön</a:t>
            </a:r>
            <a:r>
              <a:rPr lang="sv-SE" sz="1400" spc="-10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Ronneby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</a:t>
            </a:r>
            <a:r>
              <a:rPr lang="sv-SE" sz="1400" spc="-10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tillgänglig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alla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anpassas</a:t>
            </a:r>
            <a:r>
              <a:rPr lang="sv-SE" sz="1400" spc="-9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efter </a:t>
            </a:r>
            <a:r>
              <a:rPr lang="sv-SE" sz="1400" dirty="0" smtClean="0">
                <a:latin typeface="Arial"/>
                <a:cs typeface="Arial"/>
              </a:rPr>
              <a:t>människors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olika</a:t>
            </a:r>
            <a:r>
              <a:rPr lang="sv-SE" sz="1400" spc="395" dirty="0" smtClean="0">
                <a:latin typeface="Arial"/>
                <a:cs typeface="Arial"/>
              </a:rPr>
              <a:t> </a:t>
            </a:r>
            <a:r>
              <a:rPr lang="sv-SE" sz="1400" spc="-20" dirty="0" smtClean="0">
                <a:latin typeface="Arial"/>
                <a:cs typeface="Arial"/>
              </a:rPr>
              <a:t>behov,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det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gäller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såväl</a:t>
            </a:r>
            <a:r>
              <a:rPr lang="sv-SE" sz="1400" spc="-8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den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fysiska</a:t>
            </a:r>
            <a:r>
              <a:rPr lang="sv-SE" sz="1400" spc="-8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miljön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som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information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spc="-25" dirty="0" smtClean="0">
                <a:latin typeface="Arial"/>
                <a:cs typeface="Arial"/>
              </a:rPr>
              <a:t>och </a:t>
            </a:r>
            <a:r>
              <a:rPr lang="sv-SE" sz="1400" dirty="0" smtClean="0">
                <a:latin typeface="Arial"/>
                <a:cs typeface="Arial"/>
              </a:rPr>
              <a:t>service.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Den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kommunala</a:t>
            </a:r>
            <a:r>
              <a:rPr lang="sv-SE" sz="1400" spc="3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servicen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kännetecknas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av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valfrihet</a:t>
            </a:r>
            <a:r>
              <a:rPr lang="sv-SE" sz="1400" spc="-9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 den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enskilde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eftersom </a:t>
            </a:r>
            <a:r>
              <a:rPr lang="sv-SE" sz="1400" dirty="0" smtClean="0">
                <a:latin typeface="Arial"/>
                <a:cs typeface="Arial"/>
              </a:rPr>
              <a:t>en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människa</a:t>
            </a:r>
            <a:r>
              <a:rPr lang="sv-SE" sz="1400" spc="-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som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själv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får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vara</a:t>
            </a:r>
            <a:r>
              <a:rPr lang="sv-SE" sz="1400" spc="38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aktiv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-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5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forma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sitt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eget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liv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mår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spc="-20" dirty="0" smtClean="0">
                <a:latin typeface="Arial"/>
                <a:cs typeface="Arial"/>
              </a:rPr>
              <a:t>bra.</a:t>
            </a:r>
            <a:endParaRPr lang="sv-SE" sz="1400" dirty="0" smtClean="0">
              <a:latin typeface="Arial"/>
              <a:cs typeface="Arial"/>
            </a:endParaRPr>
          </a:p>
          <a:p>
            <a:pPr marL="356870" marR="579120" indent="-344805">
              <a:lnSpc>
                <a:spcPct val="100000"/>
              </a:lnSpc>
              <a:spcBef>
                <a:spcPts val="365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att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skapa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trygga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livsmiljöer</a:t>
            </a:r>
            <a:r>
              <a:rPr lang="sv-SE" sz="1400" spc="-8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ges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invånare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möjlighet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till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inflytande,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stöd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spc="-25" dirty="0" smtClean="0">
                <a:latin typeface="Arial"/>
                <a:cs typeface="Arial"/>
              </a:rPr>
              <a:t>och </a:t>
            </a:r>
            <a:r>
              <a:rPr lang="sv-SE" sz="1400" dirty="0" smtClean="0">
                <a:latin typeface="Arial"/>
                <a:cs typeface="Arial"/>
              </a:rPr>
              <a:t>delaktighet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i</a:t>
            </a:r>
            <a:r>
              <a:rPr lang="sv-SE" sz="1400" spc="434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den</a:t>
            </a:r>
            <a:r>
              <a:rPr lang="sv-SE" sz="1400" spc="-1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lokala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2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regionala</a:t>
            </a:r>
            <a:r>
              <a:rPr lang="sv-SE" sz="1400" spc="-10" dirty="0" smtClean="0">
                <a:latin typeface="Arial"/>
                <a:cs typeface="Arial"/>
              </a:rPr>
              <a:t> samhällsutvecklingen.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Kommunen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spc="-25" dirty="0" smtClean="0">
                <a:latin typeface="Arial"/>
                <a:cs typeface="Arial"/>
              </a:rPr>
              <a:t>och </a:t>
            </a:r>
            <a:r>
              <a:rPr lang="sv-SE" sz="1400" spc="-10" dirty="0" smtClean="0">
                <a:latin typeface="Arial"/>
                <a:cs typeface="Arial"/>
              </a:rPr>
              <a:t>civilsamhället</a:t>
            </a:r>
            <a:r>
              <a:rPr lang="sv-SE" sz="1400" spc="-9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stärker</a:t>
            </a:r>
            <a:r>
              <a:rPr lang="sv-SE" sz="1400" spc="38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gemensamt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var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sig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demokratin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motverkar segregation.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Ett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livskraftigt</a:t>
            </a:r>
            <a:r>
              <a:rPr lang="sv-SE" sz="1400" spc="-5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föreningsliv</a:t>
            </a:r>
            <a:r>
              <a:rPr lang="sv-SE" sz="1400" spc="38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är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betydelsefullt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samhället</a:t>
            </a:r>
            <a:r>
              <a:rPr lang="sv-SE" sz="1400" spc="-6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tilliten </a:t>
            </a:r>
            <a:r>
              <a:rPr lang="sv-SE" sz="1400" dirty="0" smtClean="0">
                <a:latin typeface="Arial"/>
                <a:cs typeface="Arial"/>
              </a:rPr>
              <a:t>mellan</a:t>
            </a:r>
            <a:r>
              <a:rPr lang="sv-SE" sz="1400" spc="-4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människor.</a:t>
            </a:r>
            <a:endParaRPr lang="sv-SE" sz="1400" dirty="0" smtClean="0">
              <a:latin typeface="Arial"/>
              <a:cs typeface="Arial"/>
            </a:endParaRPr>
          </a:p>
          <a:p>
            <a:pPr marL="356870" indent="-344805">
              <a:lnSpc>
                <a:spcPct val="100000"/>
              </a:lnSpc>
              <a:spcBef>
                <a:spcPts val="360"/>
              </a:spcBef>
              <a:buChar char="•"/>
              <a:tabLst>
                <a:tab pos="356870" algn="l"/>
                <a:tab pos="357505" algn="l"/>
              </a:tabLst>
            </a:pPr>
            <a:r>
              <a:rPr lang="sv-SE" sz="1400" dirty="0" smtClean="0">
                <a:latin typeface="Arial"/>
                <a:cs typeface="Arial"/>
              </a:rPr>
              <a:t>Inom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ramen</a:t>
            </a:r>
            <a:r>
              <a:rPr lang="sv-SE" sz="1400" spc="-1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för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det</a:t>
            </a:r>
            <a:r>
              <a:rPr lang="sv-SE" sz="1400" spc="-10" dirty="0" smtClean="0">
                <a:latin typeface="Arial"/>
                <a:cs typeface="Arial"/>
              </a:rPr>
              <a:t> trygghetsskapande</a:t>
            </a:r>
            <a:r>
              <a:rPr lang="sv-SE" sz="1400" spc="-7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brottsförebyggande</a:t>
            </a:r>
            <a:r>
              <a:rPr lang="sv-SE" sz="1400" spc="-7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arbetet</a:t>
            </a:r>
            <a:r>
              <a:rPr lang="sv-SE" sz="1400" spc="-30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samverkar</a:t>
            </a:r>
            <a:r>
              <a:rPr lang="sv-SE" sz="1400" dirty="0" smtClean="0">
                <a:latin typeface="Arial"/>
                <a:cs typeface="Arial"/>
              </a:rPr>
              <a:t> kommunen</a:t>
            </a:r>
            <a:r>
              <a:rPr lang="sv-SE" sz="1400" spc="3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med</a:t>
            </a:r>
            <a:r>
              <a:rPr lang="sv-SE" sz="1400" spc="-65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polisen</a:t>
            </a:r>
            <a:r>
              <a:rPr lang="sv-SE" sz="1400" spc="-4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och</a:t>
            </a:r>
            <a:r>
              <a:rPr lang="sv-SE" sz="1400" spc="-20" dirty="0" smtClean="0">
                <a:latin typeface="Arial"/>
                <a:cs typeface="Arial"/>
              </a:rPr>
              <a:t> </a:t>
            </a:r>
            <a:r>
              <a:rPr lang="sv-SE" sz="1400" dirty="0" smtClean="0">
                <a:latin typeface="Arial"/>
                <a:cs typeface="Arial"/>
              </a:rPr>
              <a:t>andra</a:t>
            </a:r>
            <a:r>
              <a:rPr lang="sv-SE" sz="1400" spc="-35" dirty="0" smtClean="0">
                <a:latin typeface="Arial"/>
                <a:cs typeface="Arial"/>
              </a:rPr>
              <a:t> </a:t>
            </a:r>
            <a:r>
              <a:rPr lang="sv-SE" sz="1400" spc="-10" dirty="0" smtClean="0">
                <a:latin typeface="Arial"/>
                <a:cs typeface="Arial"/>
              </a:rPr>
              <a:t>myndigheter samt förenings- och näringsliv.</a:t>
            </a:r>
            <a:endParaRPr lang="sv-SE" sz="1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8704" y="982980"/>
            <a:ext cx="3602990" cy="5455920"/>
            <a:chOff x="298704" y="982980"/>
            <a:chExt cx="3602990" cy="5455920"/>
          </a:xfrm>
        </p:grpSpPr>
        <p:sp>
          <p:nvSpPr>
            <p:cNvPr id="6" name="object 6"/>
            <p:cNvSpPr/>
            <p:nvPr/>
          </p:nvSpPr>
          <p:spPr>
            <a:xfrm>
              <a:off x="303276" y="982980"/>
              <a:ext cx="3594100" cy="5455920"/>
            </a:xfrm>
            <a:custGeom>
              <a:avLst/>
              <a:gdLst/>
              <a:ahLst/>
              <a:cxnLst/>
              <a:rect l="l" t="t" r="r" b="b"/>
              <a:pathLst>
                <a:path w="3594100" h="5455920">
                  <a:moveTo>
                    <a:pt x="3593591" y="0"/>
                  </a:moveTo>
                  <a:lnTo>
                    <a:pt x="3593591" y="5455348"/>
                  </a:lnTo>
                </a:path>
                <a:path w="3594100" h="5455920">
                  <a:moveTo>
                    <a:pt x="3593846" y="2734691"/>
                  </a:moveTo>
                  <a:lnTo>
                    <a:pt x="0" y="2734056"/>
                  </a:lnTo>
                </a:path>
              </a:pathLst>
            </a:custGeom>
            <a:ln w="9144">
              <a:solidFill>
                <a:srgbClr val="008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8" y="3846575"/>
              <a:ext cx="2990088" cy="22250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Attraktiv och</a:t>
            </a:r>
            <a:r>
              <a:rPr lang="sv-SE" spc="-60" dirty="0"/>
              <a:t> </a:t>
            </a:r>
            <a:r>
              <a:rPr lang="sv-SE" dirty="0"/>
              <a:t>trygg</a:t>
            </a:r>
            <a:r>
              <a:rPr lang="sv-SE" spc="5" dirty="0"/>
              <a:t> </a:t>
            </a:r>
            <a:r>
              <a:rPr lang="sv-SE" dirty="0"/>
              <a:t>livsmiljö</a:t>
            </a:r>
            <a:r>
              <a:rPr lang="sv-SE" spc="-120" dirty="0"/>
              <a:t> </a:t>
            </a:r>
            <a:r>
              <a:rPr lang="sv-SE" dirty="0"/>
              <a:t>för</a:t>
            </a:r>
            <a:r>
              <a:rPr lang="sv-SE" spc="-55" dirty="0"/>
              <a:t> </a:t>
            </a:r>
            <a:r>
              <a:rPr lang="sv-SE" spc="-20" dirty="0"/>
              <a:t>alla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95" y="1524000"/>
            <a:ext cx="1032001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8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Tillväxt</a:t>
            </a:r>
            <a:r>
              <a:rPr spc="-80" dirty="0"/>
              <a:t> </a:t>
            </a:r>
            <a:r>
              <a:rPr dirty="0"/>
              <a:t>och</a:t>
            </a:r>
            <a:r>
              <a:rPr spc="-55" dirty="0"/>
              <a:t> </a:t>
            </a:r>
            <a:r>
              <a:rPr spc="-10" dirty="0"/>
              <a:t>näringslivssamverkan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" y="1420367"/>
            <a:ext cx="2471928" cy="21945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80179" y="1452118"/>
            <a:ext cx="7669530" cy="40373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4170" marR="102870" indent="-344805" algn="ctr">
              <a:lnSpc>
                <a:spcPct val="100000"/>
              </a:lnSpc>
              <a:spcBef>
                <a:spcPts val="90"/>
              </a:spcBef>
              <a:buChar char="•"/>
              <a:tabLst>
                <a:tab pos="344170" algn="l"/>
                <a:tab pos="344805" algn="l"/>
              </a:tabLst>
            </a:pPr>
            <a:r>
              <a:rPr sz="1400" dirty="0">
                <a:latin typeface="Arial"/>
                <a:cs typeface="Arial"/>
              </a:rPr>
              <a:t>I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Ronneby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utvecklas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lokala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näringslivet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kommunen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helhet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positivt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och</a:t>
            </a:r>
            <a:endParaRPr sz="1400" dirty="0">
              <a:latin typeface="Arial"/>
              <a:cs typeface="Arial"/>
            </a:endParaRPr>
          </a:p>
          <a:p>
            <a:pPr marR="15811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skapar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förutsättningar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fungerande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arbetsmarknad,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fler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arbetstillfällen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tillväxt.</a:t>
            </a:r>
            <a:endParaRPr sz="1400" dirty="0">
              <a:latin typeface="Arial"/>
              <a:cs typeface="Arial"/>
            </a:endParaRPr>
          </a:p>
          <a:p>
            <a:pPr marL="356870" marR="36830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Det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utmärkande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Ronneby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positivt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företagsklimat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där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lokal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regional </a:t>
            </a:r>
            <a:r>
              <a:rPr sz="1400" dirty="0">
                <a:latin typeface="Arial"/>
                <a:cs typeface="Arial"/>
              </a:rPr>
              <a:t>samverkan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nyckeln till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framgång.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Genom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tydlig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näringslividentitet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blir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kommunen </a:t>
            </a:r>
            <a:r>
              <a:rPr sz="1400" dirty="0">
                <a:latin typeface="Arial"/>
                <a:cs typeface="Arial"/>
              </a:rPr>
              <a:t>attraktiv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företag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etablera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sig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verka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i.</a:t>
            </a:r>
            <a:endParaRPr sz="1400" dirty="0">
              <a:latin typeface="Arial"/>
              <a:cs typeface="Arial"/>
            </a:endParaRPr>
          </a:p>
          <a:p>
            <a:pPr marL="356870" marR="63500" indent="-344805">
              <a:lnSpc>
                <a:spcPct val="100000"/>
              </a:lnSpc>
              <a:spcBef>
                <a:spcPts val="335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Genom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öppet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välkomnande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samverkansklimat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service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professionellt </a:t>
            </a:r>
            <a:r>
              <a:rPr sz="1400" dirty="0">
                <a:latin typeface="Arial"/>
                <a:cs typeface="Arial"/>
              </a:rPr>
              <a:t>bemötande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skapas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goda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förutsättningar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företagande,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innovationer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fler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arbetstillfällen. </a:t>
            </a:r>
            <a:r>
              <a:rPr sz="1400" dirty="0">
                <a:latin typeface="Arial"/>
                <a:cs typeface="Arial"/>
              </a:rPr>
              <a:t>Kommunens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medarbetare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förtroendevalda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viktiga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ambassadörer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Ronneby </a:t>
            </a:r>
            <a:r>
              <a:rPr sz="1400" dirty="0">
                <a:latin typeface="Arial"/>
                <a:cs typeface="Arial"/>
              </a:rPr>
              <a:t>kommuns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platsvarumärke.</a:t>
            </a:r>
            <a:endParaRPr sz="1400" dirty="0">
              <a:latin typeface="Arial"/>
              <a:cs typeface="Arial"/>
            </a:endParaRPr>
          </a:p>
          <a:p>
            <a:pPr marL="356870" marR="5080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Med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tillgång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bostäder,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samhällsservice,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väl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utbyggd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infrastruktur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samt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rikt</a:t>
            </a:r>
            <a:r>
              <a:rPr sz="1400" spc="2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fritid-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kulturliv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skapas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förutsättningar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attraktiv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kommun.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vara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förberedd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på</a:t>
            </a:r>
            <a:r>
              <a:rPr sz="1400" spc="5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framtida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utvecklingsmöjligheter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etableringar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finns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framförhållning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i </a:t>
            </a:r>
            <a:r>
              <a:rPr sz="1400" spc="-10" dirty="0">
                <a:latin typeface="Arial"/>
                <a:cs typeface="Arial"/>
              </a:rPr>
              <a:t>samhällsplaneringen.</a:t>
            </a:r>
            <a:endParaRPr sz="1400" dirty="0">
              <a:latin typeface="Arial"/>
              <a:cs typeface="Arial"/>
            </a:endParaRPr>
          </a:p>
          <a:p>
            <a:pPr marL="356870" marR="168275" indent="-344805">
              <a:lnSpc>
                <a:spcPct val="100000"/>
              </a:lnSpc>
              <a:spcBef>
                <a:spcPts val="340"/>
              </a:spcBef>
              <a:buChar char="•"/>
              <a:tabLst>
                <a:tab pos="356870" algn="l"/>
                <a:tab pos="357505" algn="l"/>
              </a:tabLst>
            </a:pPr>
            <a:r>
              <a:rPr sz="1400" dirty="0">
                <a:latin typeface="Arial"/>
                <a:cs typeface="Arial"/>
              </a:rPr>
              <a:t>Kommunen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stödjer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utvecklingen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av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livslångt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lärande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arbetstillfällen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grupper. </a:t>
            </a:r>
            <a:r>
              <a:rPr sz="1400" dirty="0">
                <a:latin typeface="Arial"/>
                <a:cs typeface="Arial"/>
              </a:rPr>
              <a:t>Kommunens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förvaltningar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bolag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bidrar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sänka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trösklarna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arbetsmarknaden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för </a:t>
            </a:r>
            <a:r>
              <a:rPr sz="1400" dirty="0">
                <a:latin typeface="Arial"/>
                <a:cs typeface="Arial"/>
              </a:rPr>
              <a:t>kommunens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invånare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som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utanförskap.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Genom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gemensamt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och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fokuserat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arbete </a:t>
            </a:r>
            <a:r>
              <a:rPr sz="1400" dirty="0">
                <a:latin typeface="Arial"/>
                <a:cs typeface="Arial"/>
              </a:rPr>
              <a:t>kring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kompetensförsörjning</a:t>
            </a:r>
            <a:r>
              <a:rPr sz="1400" spc="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möjlighet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till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egenförsörjning,</a:t>
            </a:r>
            <a:r>
              <a:rPr sz="1400" spc="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vilket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är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viktig </a:t>
            </a:r>
            <a:r>
              <a:rPr sz="1400" dirty="0">
                <a:latin typeface="Arial"/>
                <a:cs typeface="Arial"/>
              </a:rPr>
              <a:t>förutsättning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för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att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finansiera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trygg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välfärd.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800" y="1219200"/>
            <a:ext cx="3602990" cy="5455920"/>
            <a:chOff x="298704" y="982980"/>
            <a:chExt cx="3602990" cy="5455920"/>
          </a:xfrm>
        </p:grpSpPr>
        <p:sp>
          <p:nvSpPr>
            <p:cNvPr id="6" name="object 6"/>
            <p:cNvSpPr/>
            <p:nvPr/>
          </p:nvSpPr>
          <p:spPr>
            <a:xfrm>
              <a:off x="303276" y="982980"/>
              <a:ext cx="3594100" cy="5455920"/>
            </a:xfrm>
            <a:custGeom>
              <a:avLst/>
              <a:gdLst/>
              <a:ahLst/>
              <a:cxnLst/>
              <a:rect l="l" t="t" r="r" b="b"/>
              <a:pathLst>
                <a:path w="3594100" h="5455920">
                  <a:moveTo>
                    <a:pt x="3593591" y="0"/>
                  </a:moveTo>
                  <a:lnTo>
                    <a:pt x="3593591" y="5455348"/>
                  </a:lnTo>
                </a:path>
                <a:path w="3594100" h="5455920">
                  <a:moveTo>
                    <a:pt x="3593846" y="2734691"/>
                  </a:moveTo>
                  <a:lnTo>
                    <a:pt x="0" y="2734056"/>
                  </a:lnTo>
                </a:path>
              </a:pathLst>
            </a:custGeom>
            <a:ln w="9144">
              <a:solidFill>
                <a:srgbClr val="0085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3995928"/>
              <a:ext cx="2999232" cy="22524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neby färgskala">
  <a:themeElements>
    <a:clrScheme name="Ronneby färgska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7CB"/>
      </a:accent1>
      <a:accent2>
        <a:srgbClr val="0091D4"/>
      </a:accent2>
      <a:accent3>
        <a:srgbClr val="65BCE8"/>
      </a:accent3>
      <a:accent4>
        <a:srgbClr val="92D0F0"/>
      </a:accent4>
      <a:accent5>
        <a:srgbClr val="ACC6D6"/>
      </a:accent5>
      <a:accent6>
        <a:srgbClr val="D5E2E7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Ronneby kommun_ESS_16-9" id="{7E34F23E-154A-4611-8EDE-FCA88EF05DD5}" vid="{50EBD0CC-5D3F-43F4-8666-8284911B2C7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ef9eec-34c8-4675-a3e4-4164388fcd2e">
      <Terms xmlns="http://schemas.microsoft.com/office/infopath/2007/PartnerControls"/>
    </lcf76f155ced4ddcb4097134ff3c332f>
    <TaxCatchAll xmlns="9ddc5dc5-a62c-4041-af65-218a0deb95c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B183A88C46BD4DBD34EDF6B58ABDC2" ma:contentTypeVersion="13" ma:contentTypeDescription="Skapa ett nytt dokument." ma:contentTypeScope="" ma:versionID="c8983d602a5eaf11ea87e3c15f811158">
  <xsd:schema xmlns:xsd="http://www.w3.org/2001/XMLSchema" xmlns:xs="http://www.w3.org/2001/XMLSchema" xmlns:p="http://schemas.microsoft.com/office/2006/metadata/properties" xmlns:ns2="5bef9eec-34c8-4675-a3e4-4164388fcd2e" xmlns:ns3="9ddc5dc5-a62c-4041-af65-218a0deb95c1" targetNamespace="http://schemas.microsoft.com/office/2006/metadata/properties" ma:root="true" ma:fieldsID="b3600729c8e2cf4b5d6f8e1bd70ca910" ns2:_="" ns3:_="">
    <xsd:import namespace="5bef9eec-34c8-4675-a3e4-4164388fcd2e"/>
    <xsd:import namespace="9ddc5dc5-a62c-4041-af65-218a0deb9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ef9eec-34c8-4675-a3e4-4164388fc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9920e58-2b29-4341-ac10-7eb15051ae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c5dc5-a62c-4041-af65-218a0deb9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496b8b7-fd79-4ef6-b9f4-34d53ecda82b}" ma:internalName="TaxCatchAll" ma:showField="CatchAllData" ma:web="9ddc5dc5-a62c-4041-af65-218a0deb9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2A44C-694A-4FAA-9C72-5E1EE85C3B1B}">
  <ds:schemaRefs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5bef9eec-34c8-4675-a3e4-4164388fcd2e"/>
    <ds:schemaRef ds:uri="9ddc5dc5-a62c-4041-af65-218a0deb95c1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AC6AAD-7B0D-46CF-8F3E-BCDF196B2A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C43925-792D-4C26-AC55-C21C369274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ef9eec-34c8-4675-a3e4-4164388fcd2e"/>
    <ds:schemaRef ds:uri="9ddc5dc5-a62c-4041-af65-218a0deb9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PPT_Ronneby kommun_ESS_16-9</Template>
  <TotalTime>129</TotalTime>
  <Words>1433</Words>
  <Application>Microsoft Office PowerPoint</Application>
  <PresentationFormat>Bredbild</PresentationFormat>
  <Paragraphs>60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Lobster</vt:lpstr>
      <vt:lpstr>Ronneby färgskala</vt:lpstr>
      <vt:lpstr>Kommunfullmäktiges strategiska målområden och indikatorer 2024</vt:lpstr>
      <vt:lpstr>Nulägesbeskrivning Agenda 2030 som grund för strategiska målområden</vt:lpstr>
      <vt:lpstr>Vision Ronneby</vt:lpstr>
      <vt:lpstr>Sveriges första hållbara kommun</vt:lpstr>
      <vt:lpstr>Barn och ungas behov</vt:lpstr>
      <vt:lpstr>Barn och ungas behov</vt:lpstr>
      <vt:lpstr>Attraktiv och trygg livsmiljö för alla</vt:lpstr>
      <vt:lpstr>Attraktiv och trygg livsmiljö för alla</vt:lpstr>
      <vt:lpstr>Tillväxt och näringslivssamverkan</vt:lpstr>
      <vt:lpstr>Tillväxt och näringslivssamverkan</vt:lpstr>
      <vt:lpstr>Ekonomi i balans för en hållbar utveckling</vt:lpstr>
      <vt:lpstr>Ekonomi i balans för en hållbar utveckling</vt:lpstr>
      <vt:lpstr>Attraktiv arbetsgivare</vt:lpstr>
      <vt:lpstr>Attraktiv arbetsgivare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 Strategiska målområden och indikatorer 2021</dc:title>
  <dc:creator>Krister Svensson</dc:creator>
  <cp:lastModifiedBy>Lotta Bolwede</cp:lastModifiedBy>
  <cp:revision>18</cp:revision>
  <dcterms:created xsi:type="dcterms:W3CDTF">2022-08-22T08:24:08Z</dcterms:created>
  <dcterms:modified xsi:type="dcterms:W3CDTF">2024-03-28T11:08:31Z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2022-08-22T00:00:00Z</vt:filetime>
  </property>
  <property fmtid="{D5CDD505-2E9C-101B-9397-08002B2CF9AE}" pid="5" name="Producer">
    <vt:lpwstr>Microsoft® PowerPoint® 2013</vt:lpwstr>
  </property>
  <property fmtid="{D5CDD505-2E9C-101B-9397-08002B2CF9AE}" pid="6" name="ContentTypeId">
    <vt:lpwstr>0x010100DBB183A88C46BD4DBD34EDF6B58ABDC2</vt:lpwstr>
  </property>
</Properties>
</file>